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image8.png" ContentType="image/png"/>
  <Override PartName="/ppt/media/image9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wmf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"/>
          <p:cNvSpPr/>
          <p:nvPr/>
        </p:nvSpPr>
        <p:spPr>
          <a:xfrm>
            <a:off x="0" y="312840"/>
            <a:ext cx="9143280" cy="6664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" name="ZoneTexte 2"/>
          <p:cNvSpPr/>
          <p:nvPr/>
        </p:nvSpPr>
        <p:spPr>
          <a:xfrm>
            <a:off x="2063880" y="3009960"/>
            <a:ext cx="5015880" cy="149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additifs.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5" descr=""/>
          <p:cNvPicPr/>
          <p:nvPr/>
        </p:nvPicPr>
        <p:blipFill>
          <a:blip r:embed="rId1"/>
          <a:srcRect l="0" t="0" r="3431" b="14882"/>
          <a:stretch/>
        </p:blipFill>
        <p:spPr>
          <a:xfrm>
            <a:off x="7358400" y="360000"/>
            <a:ext cx="1785240" cy="125964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Bulle narrative : ronde 7"/>
          <p:cNvSpPr/>
          <p:nvPr/>
        </p:nvSpPr>
        <p:spPr>
          <a:xfrm>
            <a:off x="129600" y="9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Dans la vitrine,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il y a 120 macarons.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60 macarons sont au chocolat,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les autres sont aux fruits.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macarons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aux fruits y a-t-il ?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0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>
            <a:off x="7740720" y="210312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Bulle narrative : ronde 1"/>
          <p:cNvSpPr/>
          <p:nvPr/>
        </p:nvSpPr>
        <p:spPr>
          <a:xfrm>
            <a:off x="4500000" y="27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Au supermarché, le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pâtissier a préparé 350    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macarons dont 145 au chocolat 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et le reste aux fruits.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Combien de macarons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  </a:t>
            </a:r>
            <a:r>
              <a:rPr b="1" lang="fr-FR" sz="2600" spc="-1" strike="noStrike">
                <a:solidFill>
                  <a:srgbClr val="000000"/>
                </a:solidFill>
                <a:latin typeface="Calibri"/>
                <a:ea typeface="Calibri"/>
              </a:rPr>
              <a:t>aux fruits y a-t-il ?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1"/>
          <p:cNvSpPr/>
          <p:nvPr/>
        </p:nvSpPr>
        <p:spPr>
          <a:xfrm>
            <a:off x="95400" y="11556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macarons.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ZoneTexte 15"/>
          <p:cNvSpPr/>
          <p:nvPr/>
        </p:nvSpPr>
        <p:spPr>
          <a:xfrm>
            <a:off x="331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Rectangle 3"/>
          <p:cNvSpPr/>
          <p:nvPr/>
        </p:nvSpPr>
        <p:spPr>
          <a:xfrm>
            <a:off x="105480" y="2706840"/>
            <a:ext cx="3314160" cy="5342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120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Rectangle 4"/>
          <p:cNvSpPr/>
          <p:nvPr/>
        </p:nvSpPr>
        <p:spPr>
          <a:xfrm>
            <a:off x="1991160" y="3241440"/>
            <a:ext cx="1428480" cy="5342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fruits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Rectangle 12"/>
          <p:cNvSpPr/>
          <p:nvPr/>
        </p:nvSpPr>
        <p:spPr>
          <a:xfrm>
            <a:off x="105480" y="3241440"/>
            <a:ext cx="1885320" cy="538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60 </a:t>
            </a: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(choco)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ZoneTexte 13"/>
          <p:cNvSpPr/>
          <p:nvPr/>
        </p:nvSpPr>
        <p:spPr>
          <a:xfrm>
            <a:off x="540000" y="4213440"/>
            <a:ext cx="2519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120 − 60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ZoneTexte 14"/>
          <p:cNvSpPr/>
          <p:nvPr/>
        </p:nvSpPr>
        <p:spPr>
          <a:xfrm>
            <a:off x="2361240" y="4213440"/>
            <a:ext cx="6285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16"/>
          <p:cNvSpPr/>
          <p:nvPr/>
        </p:nvSpPr>
        <p:spPr>
          <a:xfrm>
            <a:off x="145800" y="5400000"/>
            <a:ext cx="30938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60 macarons aux fruits.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Rectangle : coins arrondis 1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Rectangle : coins arrondis 2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Rectangle : coins arrondis 3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Rectangle : coins arrondis 4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68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69" name="Image 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70" name="Image 6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9636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71" name="Image 8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72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666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ZoneTexte 1"/>
          <p:cNvSpPr/>
          <p:nvPr/>
        </p:nvSpPr>
        <p:spPr>
          <a:xfrm>
            <a:off x="5855400" y="10800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macarons.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Rectangle 2"/>
          <p:cNvSpPr/>
          <p:nvPr/>
        </p:nvSpPr>
        <p:spPr>
          <a:xfrm>
            <a:off x="5674320" y="2700000"/>
            <a:ext cx="3314160" cy="5342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350 macarons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Rectangle 6"/>
          <p:cNvSpPr/>
          <p:nvPr/>
        </p:nvSpPr>
        <p:spPr>
          <a:xfrm>
            <a:off x="7560000" y="3240000"/>
            <a:ext cx="1428480" cy="5342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  <a:ea typeface="DejaVu Sans"/>
              </a:rPr>
              <a:t>fruits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Rectangle 7"/>
          <p:cNvSpPr/>
          <p:nvPr/>
        </p:nvSpPr>
        <p:spPr>
          <a:xfrm>
            <a:off x="5674320" y="3240000"/>
            <a:ext cx="1885320" cy="538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145 </a:t>
            </a: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(choco)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3"/>
          <p:cNvSpPr/>
          <p:nvPr/>
        </p:nvSpPr>
        <p:spPr>
          <a:xfrm>
            <a:off x="56743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ZoneTexte 4"/>
          <p:cNvSpPr/>
          <p:nvPr/>
        </p:nvSpPr>
        <p:spPr>
          <a:xfrm>
            <a:off x="5793120" y="4140000"/>
            <a:ext cx="284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350 − 145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ZoneTexte 5"/>
          <p:cNvSpPr/>
          <p:nvPr/>
        </p:nvSpPr>
        <p:spPr>
          <a:xfrm>
            <a:off x="7865640" y="4140000"/>
            <a:ext cx="10400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ZoneTexte 6"/>
          <p:cNvSpPr/>
          <p:nvPr/>
        </p:nvSpPr>
        <p:spPr>
          <a:xfrm>
            <a:off x="5760000" y="5479560"/>
            <a:ext cx="32396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250 macarons aux fruits.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Bulle narrative : ronde 2"/>
          <p:cNvSpPr/>
          <p:nvPr/>
        </p:nvSpPr>
        <p:spPr>
          <a:xfrm>
            <a:off x="129600" y="9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145 cookies.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a déjà cuit 40 cookies.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cookies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reste-t-il à cuire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7740000" y="186516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Bulle narrative : ronde 3"/>
          <p:cNvSpPr/>
          <p:nvPr/>
        </p:nvSpPr>
        <p:spPr>
          <a:xfrm>
            <a:off x="4500000" y="27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Le pâtissier a préparé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105 cookies.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a déjà cuit 33 cookies.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cookies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reste-t-il à cuire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0" descr=""/>
          <p:cNvPicPr/>
          <p:nvPr/>
        </p:nvPicPr>
        <p:blipFill>
          <a:blip r:embed="rId1"/>
          <a:stretch/>
        </p:blipFill>
        <p:spPr>
          <a:xfrm>
            <a:off x="7560000" y="198360"/>
            <a:ext cx="1799640" cy="17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7"/>
          <p:cNvSpPr/>
          <p:nvPr/>
        </p:nvSpPr>
        <p:spPr>
          <a:xfrm>
            <a:off x="95400" y="11556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cookies.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Texte 8"/>
          <p:cNvSpPr/>
          <p:nvPr/>
        </p:nvSpPr>
        <p:spPr>
          <a:xfrm>
            <a:off x="331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ZoneTexte 12"/>
          <p:cNvSpPr/>
          <p:nvPr/>
        </p:nvSpPr>
        <p:spPr>
          <a:xfrm>
            <a:off x="145800" y="5400000"/>
            <a:ext cx="30938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105 cookies à cuire.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Rectangle : coins arrondis 7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Rectangle : coins arrondis 9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Rectangle : coins arrondis 11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Rectangle : coins arrondis 12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9" name="Image 1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100" name="Image 12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101" name="Image 13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9636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102" name="Image 14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103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666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Texte 18"/>
          <p:cNvSpPr/>
          <p:nvPr/>
        </p:nvSpPr>
        <p:spPr>
          <a:xfrm>
            <a:off x="5855400" y="10800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cookies.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19"/>
          <p:cNvSpPr/>
          <p:nvPr/>
        </p:nvSpPr>
        <p:spPr>
          <a:xfrm>
            <a:off x="56743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21"/>
          <p:cNvSpPr/>
          <p:nvPr/>
        </p:nvSpPr>
        <p:spPr>
          <a:xfrm>
            <a:off x="5793120" y="4140000"/>
            <a:ext cx="284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105 – 33 = 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24"/>
          <p:cNvSpPr/>
          <p:nvPr/>
        </p:nvSpPr>
        <p:spPr>
          <a:xfrm>
            <a:off x="5760000" y="5479560"/>
            <a:ext cx="32396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72 cookies à cuire.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5"/>
          <p:cNvSpPr/>
          <p:nvPr/>
        </p:nvSpPr>
        <p:spPr>
          <a:xfrm>
            <a:off x="6102000" y="2740320"/>
            <a:ext cx="2654280" cy="4276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105 cookies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8"/>
          <p:cNvSpPr/>
          <p:nvPr/>
        </p:nvSpPr>
        <p:spPr>
          <a:xfrm>
            <a:off x="7477560" y="3168720"/>
            <a:ext cx="1278720" cy="42768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Rectangle 9"/>
          <p:cNvSpPr/>
          <p:nvPr/>
        </p:nvSpPr>
        <p:spPr>
          <a:xfrm>
            <a:off x="6102000" y="3168720"/>
            <a:ext cx="1374840" cy="4309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33 cuits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tangle 10"/>
          <p:cNvSpPr/>
          <p:nvPr/>
        </p:nvSpPr>
        <p:spPr>
          <a:xfrm>
            <a:off x="405360" y="2740320"/>
            <a:ext cx="2654280" cy="4276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145 cookies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ctangle 11"/>
          <p:cNvSpPr/>
          <p:nvPr/>
        </p:nvSpPr>
        <p:spPr>
          <a:xfrm>
            <a:off x="1780920" y="3168720"/>
            <a:ext cx="1278720" cy="42768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tangle 14"/>
          <p:cNvSpPr/>
          <p:nvPr/>
        </p:nvSpPr>
        <p:spPr>
          <a:xfrm>
            <a:off x="405360" y="3168720"/>
            <a:ext cx="1374840" cy="4309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40 cuits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9"/>
          <p:cNvSpPr/>
          <p:nvPr/>
        </p:nvSpPr>
        <p:spPr>
          <a:xfrm>
            <a:off x="360000" y="4140000"/>
            <a:ext cx="2633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145 – 40 = 105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Bulle narrative : ronde 4"/>
          <p:cNvSpPr/>
          <p:nvPr/>
        </p:nvSpPr>
        <p:spPr>
          <a:xfrm>
            <a:off x="129600" y="9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234 kilos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de tomates, 50 kilos de tomates   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jaunes et le reste sont des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tomates rouges.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kilos de tomates                  rouges y a-t-il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120000" bIns="612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"/>
          <p:cNvSpPr/>
          <p:nvPr/>
        </p:nvSpPr>
        <p:spPr>
          <a:xfrm>
            <a:off x="180000" y="5644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6660000" y="121032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Bulle narrative : ronde 5"/>
          <p:cNvSpPr/>
          <p:nvPr/>
        </p:nvSpPr>
        <p:spPr>
          <a:xfrm>
            <a:off x="4500000" y="2757600"/>
            <a:ext cx="4550040" cy="3722040"/>
          </a:xfrm>
          <a:custGeom>
            <a:avLst/>
            <a:gdLst>
              <a:gd name="textAreaLeft" fmla="*/ 0 w 4550040"/>
              <a:gd name="textAreaRight" fmla="*/ 4550760 w 4550040"/>
              <a:gd name="textAreaTop" fmla="*/ 0 h 3722040"/>
              <a:gd name="textAreaBottom" fmla="*/ 3722760 h 372204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L’agricultrice a 104 kilos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de tomates, 47 kilos de tomates   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jaunes et le reste sont des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tomates rouges.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kilos de tomates                  rouges y a-t-il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Image 4" descr=""/>
          <p:cNvPicPr/>
          <p:nvPr/>
        </p:nvPicPr>
        <p:blipFill>
          <a:blip r:embed="rId1"/>
          <a:stretch/>
        </p:blipFill>
        <p:spPr>
          <a:xfrm>
            <a:off x="7920000" y="360000"/>
            <a:ext cx="1198440" cy="17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10"/>
          <p:cNvSpPr/>
          <p:nvPr/>
        </p:nvSpPr>
        <p:spPr>
          <a:xfrm>
            <a:off x="95400" y="11556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tomates.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20"/>
          <p:cNvSpPr/>
          <p:nvPr/>
        </p:nvSpPr>
        <p:spPr>
          <a:xfrm>
            <a:off x="331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23"/>
          <p:cNvSpPr/>
          <p:nvPr/>
        </p:nvSpPr>
        <p:spPr>
          <a:xfrm>
            <a:off x="145800" y="5400000"/>
            <a:ext cx="30938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184 kilos de tomates rouges.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Rectangle : coins arrondis 13"/>
          <p:cNvSpPr/>
          <p:nvPr/>
        </p:nvSpPr>
        <p:spPr>
          <a:xfrm>
            <a:off x="3358800" y="1240200"/>
            <a:ext cx="54468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 : coins arrondis 14"/>
          <p:cNvSpPr/>
          <p:nvPr/>
        </p:nvSpPr>
        <p:spPr>
          <a:xfrm>
            <a:off x="3420000" y="2690280"/>
            <a:ext cx="544320" cy="5446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tangle : coins arrondis 15"/>
          <p:cNvSpPr/>
          <p:nvPr/>
        </p:nvSpPr>
        <p:spPr>
          <a:xfrm>
            <a:off x="3420000" y="421344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 : coins arrondis 16"/>
          <p:cNvSpPr/>
          <p:nvPr/>
        </p:nvSpPr>
        <p:spPr>
          <a:xfrm>
            <a:off x="3420000" y="5586480"/>
            <a:ext cx="539280" cy="539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4500000" y="977040"/>
            <a:ext cx="36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682960" bIns="568296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33" name="Image 15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080" cy="863280"/>
          </a:xfrm>
          <a:prstGeom prst="rect">
            <a:avLst/>
          </a:prstGeom>
          <a:ln w="0">
            <a:noFill/>
          </a:ln>
        </p:spPr>
      </p:pic>
      <p:pic>
        <p:nvPicPr>
          <p:cNvPr id="134" name="Image 17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0640" cy="863280"/>
          </a:xfrm>
          <a:prstGeom prst="rect">
            <a:avLst/>
          </a:prstGeom>
          <a:ln w="0">
            <a:noFill/>
          </a:ln>
        </p:spPr>
      </p:pic>
      <p:pic>
        <p:nvPicPr>
          <p:cNvPr id="135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96360"/>
            <a:ext cx="1583280" cy="863280"/>
          </a:xfrm>
          <a:prstGeom prst="rect">
            <a:avLst/>
          </a:prstGeom>
          <a:ln w="0">
            <a:noFill/>
          </a:ln>
        </p:spPr>
      </p:pic>
      <p:pic>
        <p:nvPicPr>
          <p:cNvPr id="136" name="Image 20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1480" cy="863280"/>
          </a:xfrm>
          <a:prstGeom prst="rect">
            <a:avLst/>
          </a:prstGeom>
          <a:ln w="0">
            <a:noFill/>
          </a:ln>
        </p:spPr>
      </p:pic>
      <p:sp>
        <p:nvSpPr>
          <p:cNvPr id="137" name=""/>
          <p:cNvSpPr/>
          <p:nvPr/>
        </p:nvSpPr>
        <p:spPr>
          <a:xfrm>
            <a:off x="144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6660000" y="6202800"/>
            <a:ext cx="1259280" cy="654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25"/>
          <p:cNvSpPr/>
          <p:nvPr/>
        </p:nvSpPr>
        <p:spPr>
          <a:xfrm>
            <a:off x="5855400" y="1080000"/>
            <a:ext cx="29642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partie des tomates.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26"/>
          <p:cNvSpPr/>
          <p:nvPr/>
        </p:nvSpPr>
        <p:spPr>
          <a:xfrm>
            <a:off x="5674320" y="2244240"/>
            <a:ext cx="518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27"/>
          <p:cNvSpPr/>
          <p:nvPr/>
        </p:nvSpPr>
        <p:spPr>
          <a:xfrm>
            <a:off x="5793120" y="4140000"/>
            <a:ext cx="284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104 – 47 = 57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Texte 28"/>
          <p:cNvSpPr/>
          <p:nvPr/>
        </p:nvSpPr>
        <p:spPr>
          <a:xfrm>
            <a:off x="5760000" y="5479560"/>
            <a:ext cx="32396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57 kilos de tomates rouges.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29"/>
          <p:cNvSpPr/>
          <p:nvPr/>
        </p:nvSpPr>
        <p:spPr>
          <a:xfrm>
            <a:off x="360000" y="4140000"/>
            <a:ext cx="2633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234 – 50 = 184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 15"/>
          <p:cNvSpPr/>
          <p:nvPr/>
        </p:nvSpPr>
        <p:spPr>
          <a:xfrm>
            <a:off x="6102000" y="2740320"/>
            <a:ext cx="2654280" cy="4276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104 kilos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 16"/>
          <p:cNvSpPr/>
          <p:nvPr/>
        </p:nvSpPr>
        <p:spPr>
          <a:xfrm>
            <a:off x="7477560" y="3168720"/>
            <a:ext cx="1278720" cy="42768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17"/>
          <p:cNvSpPr/>
          <p:nvPr/>
        </p:nvSpPr>
        <p:spPr>
          <a:xfrm>
            <a:off x="6102000" y="3168720"/>
            <a:ext cx="1374840" cy="430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tangle 18"/>
          <p:cNvSpPr/>
          <p:nvPr/>
        </p:nvSpPr>
        <p:spPr>
          <a:xfrm>
            <a:off x="360000" y="2740320"/>
            <a:ext cx="2654280" cy="4276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  <a:ea typeface="DejaVu Sans"/>
              </a:rPr>
              <a:t>234 kilos 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19"/>
          <p:cNvSpPr/>
          <p:nvPr/>
        </p:nvSpPr>
        <p:spPr>
          <a:xfrm>
            <a:off x="1735560" y="3168720"/>
            <a:ext cx="1278720" cy="42768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  <a:ea typeface="DejaVu Sans"/>
              </a:rPr>
              <a:t>Reste 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20"/>
          <p:cNvSpPr/>
          <p:nvPr/>
        </p:nvSpPr>
        <p:spPr>
          <a:xfrm>
            <a:off x="360000" y="3168720"/>
            <a:ext cx="1374840" cy="4309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0" dur="indefinite" restart="never" nodeType="tmRoot">
          <p:childTnLst>
            <p:seq>
              <p:cTn id="61" dur="indefinite" nodeType="mainSeq">
                <p:childTnLst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3029</TotalTime>
  <Application>LibreOffice/7.4.3.2$Windows_X86_64 LibreOffice_project/1048a8393ae2eeec98dff31b5c133c5f1d08b890</Application>
  <AppVersion>15.0000</AppVersion>
  <Words>237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2025-08-18T16:10:36Z</dcterms:modified>
  <cp:revision>97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